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5143500" cx="9144000"/>
  <p:notesSz cx="6858000" cy="9144000"/>
  <p:embeddedFontLst>
    <p:embeddedFont>
      <p:font typeface="Source Code Pro"/>
      <p:regular r:id="rId21"/>
      <p:bold r:id="rId22"/>
      <p:italic r:id="rId23"/>
      <p:boldItalic r:id="rId24"/>
    </p:embeddedFont>
    <p:embeddedFont>
      <p:font typeface="Oswald"/>
      <p:regular r:id="rId25"/>
      <p:bold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GoogleSlidesCustomDataVersion2">
      <go:slidesCustomData xmlns:go="http://customooxmlschemas.google.com/" r:id="rId27" roundtripDataSignature="AMtx7mgg4JTJr+UgmKeDcYJyU2k+7RAN3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SourceCodePro-bold.fntdata"/><Relationship Id="rId21" Type="http://schemas.openxmlformats.org/officeDocument/2006/relationships/font" Target="fonts/SourceCodePro-regular.fntdata"/><Relationship Id="rId24" Type="http://schemas.openxmlformats.org/officeDocument/2006/relationships/font" Target="fonts/SourceCodePro-boldItalic.fntdata"/><Relationship Id="rId23" Type="http://schemas.openxmlformats.org/officeDocument/2006/relationships/font" Target="fonts/SourceCodePro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Oswald-bold.fntdata"/><Relationship Id="rId25" Type="http://schemas.openxmlformats.org/officeDocument/2006/relationships/font" Target="fonts/Oswald-regular.fntdata"/><Relationship Id="rId27" Type="http://customschemas.google.com/relationships/presentationmetadata" Target="meta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" name="Google Shape;60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283da541fe9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283da541fe9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1" name="Google Shape;141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83da541fe9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283da541fe9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4" name="Google Shape;154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1" name="Google Shape;161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8" name="Google Shape;178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" name="Google Shape;6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83da541fe9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283da541fe9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9" name="Google Shape;79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" name="Google Shape;86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83da541fe9_0_4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1" name="Google Shape;91;g283da541fe9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83da541fe9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283da541fe9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0" name="Google Shape;110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83da541fe9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283da541fe9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6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16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16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16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4" name="Google Shape;14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5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52" name="Google Shape;52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4" name="Google Shape;54;p26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55" name="Google Shape;55;p26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6" name="Google Shape;56;p2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7" name="Google Shape;57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Google Shape;16;p17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17" name="Google Shape;17;p1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8" name="Google Shape;18;p17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18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9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Google Shape;25;p19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" name="Google Shape;26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Google Shape;28;p20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9" name="Google Shape;29;p20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20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21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4" name="Google Shape;34;p21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5" name="Google Shape;35;p21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21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7" name="Google Shape;37;p2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8" name="Google Shape;38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2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Google Shape;41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Google Shape;45;p24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46" name="Google Shape;46;p2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7" name="Google Shape;47;p24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8" name="Google Shape;48;p24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9" name="Google Shape;49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8" name="Google Shape;8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Relationship Id="rId4" Type="http://schemas.openxmlformats.org/officeDocument/2006/relationships/image" Target="../media/image1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0.png"/><Relationship Id="rId4" Type="http://schemas.openxmlformats.org/officeDocument/2006/relationships/image" Target="../media/image18.png"/><Relationship Id="rId5" Type="http://schemas.openxmlformats.org/officeDocument/2006/relationships/image" Target="../media/image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Relationship Id="rId4" Type="http://schemas.openxmlformats.org/officeDocument/2006/relationships/image" Target="../media/image5.png"/><Relationship Id="rId5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25.png"/><Relationship Id="rId6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Relationship Id="rId4" Type="http://schemas.openxmlformats.org/officeDocument/2006/relationships/image" Target="../media/image1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7.png"/><Relationship Id="rId4" Type="http://schemas.openxmlformats.org/officeDocument/2006/relationships/image" Target="../media/image9.png"/><Relationship Id="rId5" Type="http://schemas.openxmlformats.org/officeDocument/2006/relationships/image" Target="../media/image3.png"/><Relationship Id="rId6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"/>
          <p:cNvSpPr txBox="1"/>
          <p:nvPr>
            <p:ph type="ctrTitle"/>
          </p:nvPr>
        </p:nvSpPr>
        <p:spPr>
          <a:xfrm>
            <a:off x="508000" y="216075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b="1" lang="en" sz="3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HandFont Pro: The Future of Fonts, Crafted from </a:t>
            </a:r>
            <a:r>
              <a:rPr b="1" lang="en" sz="3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</a:t>
            </a:r>
            <a:r>
              <a:rPr b="1" lang="en" sz="3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our Own Handwriting Images.</a:t>
            </a:r>
            <a:endParaRPr b="1" sz="6200"/>
          </a:p>
        </p:txBody>
      </p:sp>
      <p:sp>
        <p:nvSpPr>
          <p:cNvPr id="63" name="Google Shape;63;p1"/>
          <p:cNvSpPr txBox="1"/>
          <p:nvPr>
            <p:ph idx="1" type="subTitle"/>
          </p:nvPr>
        </p:nvSpPr>
        <p:spPr>
          <a:xfrm>
            <a:off x="529725" y="3312900"/>
            <a:ext cx="39405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2500">
                <a:latin typeface="Consolas"/>
                <a:ea typeface="Consolas"/>
                <a:cs typeface="Consolas"/>
                <a:sym typeface="Consolas"/>
              </a:rPr>
              <a:t>Avdhesh Kumar Sharma</a:t>
            </a:r>
            <a:endParaRPr sz="2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2500">
                <a:latin typeface="Consolas"/>
                <a:ea typeface="Consolas"/>
                <a:cs typeface="Consolas"/>
                <a:sym typeface="Consolas"/>
              </a:rPr>
              <a:t>2K21CSUNO4008</a:t>
            </a:r>
            <a:endParaRPr sz="2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2500">
                <a:latin typeface="Consolas"/>
                <a:ea typeface="Consolas"/>
                <a:cs typeface="Consolas"/>
                <a:sym typeface="Consolas"/>
              </a:rPr>
              <a:t>Btech CSE AIML-5A</a:t>
            </a:r>
            <a:endParaRPr sz="25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4" name="Google Shape;64;p1"/>
          <p:cNvSpPr txBox="1"/>
          <p:nvPr>
            <p:ph idx="1" type="subTitle"/>
          </p:nvPr>
        </p:nvSpPr>
        <p:spPr>
          <a:xfrm>
            <a:off x="5230900" y="3313150"/>
            <a:ext cx="39405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2500">
                <a:latin typeface="Consolas"/>
                <a:ea typeface="Consolas"/>
                <a:cs typeface="Consolas"/>
                <a:sym typeface="Consolas"/>
              </a:rPr>
              <a:t>Unnati Verma</a:t>
            </a:r>
            <a:endParaRPr sz="2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2500">
                <a:latin typeface="Consolas"/>
                <a:ea typeface="Consolas"/>
                <a:cs typeface="Consolas"/>
                <a:sym typeface="Consolas"/>
              </a:rPr>
              <a:t>2K21CSUN01098</a:t>
            </a:r>
            <a:endParaRPr sz="2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2500">
                <a:latin typeface="Consolas"/>
                <a:ea typeface="Consolas"/>
                <a:cs typeface="Consolas"/>
                <a:sym typeface="Consolas"/>
              </a:rPr>
              <a:t>BTech CSE- 5B</a:t>
            </a:r>
            <a:endParaRPr sz="25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83da541fe9_0_89"/>
          <p:cNvSpPr txBox="1"/>
          <p:nvPr>
            <p:ph idx="1" type="body"/>
          </p:nvPr>
        </p:nvSpPr>
        <p:spPr>
          <a:xfrm>
            <a:off x="311700" y="1618200"/>
            <a:ext cx="3626400" cy="328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Font Forage is the one of the best library we can use to make the font manually , but here we are trying to get the effect like font forage.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already mapped the characters , Example -we only did 15 </a:t>
            </a:r>
            <a:r>
              <a:rPr lang="en"/>
              <a:t>characters mapping</a:t>
            </a:r>
            <a:r>
              <a:rPr lang="en"/>
              <a:t> only , but we are using a default mapping in the starting so , when we encounter the </a:t>
            </a:r>
            <a:r>
              <a:rPr lang="en"/>
              <a:t>character</a:t>
            </a:r>
            <a:r>
              <a:rPr lang="en"/>
              <a:t> again it will find the best among them and replace them then 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 as the user upload again and again the accuracy will continue to increase.</a:t>
            </a:r>
            <a:endParaRPr/>
          </a:p>
        </p:txBody>
      </p:sp>
      <p:sp>
        <p:nvSpPr>
          <p:cNvPr id="137" name="Google Shape;137;g283da541fe9_0_89"/>
          <p:cNvSpPr txBox="1"/>
          <p:nvPr/>
        </p:nvSpPr>
        <p:spPr>
          <a:xfrm>
            <a:off x="311700" y="496950"/>
            <a:ext cx="3000000" cy="10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2500" cap="small">
                <a:latin typeface="Oswald"/>
                <a:ea typeface="Oswald"/>
                <a:cs typeface="Oswald"/>
                <a:sym typeface="Oswald"/>
              </a:rPr>
              <a:t>-</a:t>
            </a:r>
            <a:r>
              <a:rPr b="1" lang="en" sz="2500" cap="small">
                <a:latin typeface="Oswald"/>
                <a:ea typeface="Oswald"/>
                <a:cs typeface="Oswald"/>
                <a:sym typeface="Oswald"/>
              </a:rPr>
              <a:t>FontForge Like Font Mapping</a:t>
            </a:r>
            <a:endParaRPr sz="33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38" name="Google Shape;138;g283da541fe9_0_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62900" y="704575"/>
            <a:ext cx="4901099" cy="33260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6"/>
          <p:cNvSpPr txBox="1"/>
          <p:nvPr>
            <p:ph type="title"/>
          </p:nvPr>
        </p:nvSpPr>
        <p:spPr>
          <a:xfrm>
            <a:off x="-272850" y="0"/>
            <a:ext cx="5121900" cy="15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</a:pPr>
            <a:r>
              <a:rPr lang="en" sz="4100"/>
              <a:t>-Prototype Application Interface:</a:t>
            </a:r>
            <a:endParaRPr sz="4100"/>
          </a:p>
        </p:txBody>
      </p:sp>
      <p:sp>
        <p:nvSpPr>
          <p:cNvPr id="144" name="Google Shape;144;p6"/>
          <p:cNvSpPr txBox="1"/>
          <p:nvPr>
            <p:ph idx="2" type="body"/>
          </p:nvPr>
        </p:nvSpPr>
        <p:spPr>
          <a:xfrm>
            <a:off x="-53025" y="1034525"/>
            <a:ext cx="4572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b="1" lang="en" sz="1600"/>
              <a:t>Simple and user-friendly design for easy navigation.</a:t>
            </a:r>
            <a:endParaRPr b="1"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" sz="1600"/>
              <a:t> Intuitive input options for uploading handwritten samples.</a:t>
            </a:r>
            <a:endParaRPr b="1"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" sz="1600"/>
              <a:t> Preview section for visualizing generated digital fonts. </a:t>
            </a:r>
            <a:endParaRPr b="1"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" sz="1600"/>
              <a:t>User controls for customization and fine-tuning of fonts.</a:t>
            </a:r>
            <a:endParaRPr b="1" sz="1300"/>
          </a:p>
        </p:txBody>
      </p:sp>
      <p:pic>
        <p:nvPicPr>
          <p:cNvPr id="145" name="Google Shape;145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23400" y="152400"/>
            <a:ext cx="288510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g283da541fe9_0_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3150" y="201050"/>
            <a:ext cx="8470414" cy="499110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g283da541fe9_0_109"/>
          <p:cNvSpPr txBox="1"/>
          <p:nvPr/>
        </p:nvSpPr>
        <p:spPr>
          <a:xfrm>
            <a:off x="193800" y="0"/>
            <a:ext cx="30000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2700" cap="small">
                <a:latin typeface="Oswald"/>
                <a:ea typeface="Oswald"/>
                <a:cs typeface="Oswald"/>
                <a:sym typeface="Oswald"/>
              </a:rPr>
              <a:t>FlowChart :-</a:t>
            </a:r>
            <a:endParaRPr sz="16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8"/>
          <p:cNvSpPr txBox="1"/>
          <p:nvPr/>
        </p:nvSpPr>
        <p:spPr>
          <a:xfrm>
            <a:off x="348850" y="0"/>
            <a:ext cx="4930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en"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-TimeLine of this Project</a:t>
            </a:r>
            <a:endParaRPr b="0" i="0" sz="3000" u="none" cap="none" strike="noStrike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58" name="Google Shape;158;p8"/>
          <p:cNvPicPr preferRelativeResize="0"/>
          <p:nvPr/>
        </p:nvPicPr>
        <p:blipFill rotWithShape="1">
          <a:blip r:embed="rId4">
            <a:alphaModFix/>
          </a:blip>
          <a:srcRect b="11028" l="4731" r="3936" t="36755"/>
          <a:stretch/>
        </p:blipFill>
        <p:spPr>
          <a:xfrm>
            <a:off x="638775" y="1443175"/>
            <a:ext cx="7081625" cy="191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7"/>
          <p:cNvSpPr txBox="1"/>
          <p:nvPr>
            <p:ph type="title"/>
          </p:nvPr>
        </p:nvSpPr>
        <p:spPr>
          <a:xfrm>
            <a:off x="5077475" y="72625"/>
            <a:ext cx="8275200" cy="121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b="1" lang="en" sz="3000"/>
              <a:t>Future Enhancement :</a:t>
            </a:r>
            <a:endParaRPr sz="3000"/>
          </a:p>
        </p:txBody>
      </p:sp>
      <p:pic>
        <p:nvPicPr>
          <p:cNvPr id="164" name="Google Shape;164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70650" y="-117450"/>
            <a:ext cx="5378375" cy="467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40400" y="4032150"/>
            <a:ext cx="5317875" cy="111135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7"/>
          <p:cNvSpPr txBox="1"/>
          <p:nvPr/>
        </p:nvSpPr>
        <p:spPr>
          <a:xfrm>
            <a:off x="4693025" y="1289425"/>
            <a:ext cx="4571700" cy="17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marR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rgbClr val="D1D5DB"/>
                </a:solidFill>
                <a:latin typeface="Consolas"/>
                <a:ea typeface="Consolas"/>
                <a:cs typeface="Consolas"/>
                <a:sym typeface="Consolas"/>
              </a:rPr>
              <a:t>-Multi-Language Support</a:t>
            </a:r>
            <a:endParaRPr>
              <a:solidFill>
                <a:srgbClr val="D1D5DB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rgbClr val="D1D5DB"/>
                </a:solidFill>
                <a:latin typeface="Consolas"/>
                <a:ea typeface="Consolas"/>
                <a:cs typeface="Consolas"/>
                <a:sym typeface="Consolas"/>
              </a:rPr>
              <a:t>-Enhanced User Customization</a:t>
            </a:r>
            <a:endParaRPr>
              <a:solidFill>
                <a:srgbClr val="D1D5DB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rgbClr val="D1D5DB"/>
                </a:solidFill>
                <a:latin typeface="Consolas"/>
                <a:ea typeface="Consolas"/>
                <a:cs typeface="Consolas"/>
                <a:sym typeface="Consolas"/>
              </a:rPr>
              <a:t>-Feedback Loop and User Training</a:t>
            </a:r>
            <a:endParaRPr>
              <a:solidFill>
                <a:srgbClr val="D1D5DB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rgbClr val="D1D5DB"/>
                </a:solidFill>
                <a:latin typeface="Consolas"/>
                <a:ea typeface="Consolas"/>
                <a:cs typeface="Consolas"/>
                <a:sym typeface="Consolas"/>
              </a:rPr>
              <a:t>-Mathematical Integration</a:t>
            </a:r>
            <a:endParaRPr>
              <a:solidFill>
                <a:srgbClr val="D1D5DB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67" name="Google Shape;167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2021487" y="2148588"/>
            <a:ext cx="5378400" cy="84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5569453">
            <a:off x="-2702099" y="1628900"/>
            <a:ext cx="5378375" cy="6953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9" name="Google Shape;169;p7"/>
          <p:cNvCxnSpPr/>
          <p:nvPr/>
        </p:nvCxnSpPr>
        <p:spPr>
          <a:xfrm rot="10800000">
            <a:off x="51575" y="-13475"/>
            <a:ext cx="9163500" cy="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0" name="Google Shape;170;p7"/>
          <p:cNvCxnSpPr/>
          <p:nvPr/>
        </p:nvCxnSpPr>
        <p:spPr>
          <a:xfrm>
            <a:off x="51700" y="-9900"/>
            <a:ext cx="67800" cy="467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1" name="Google Shape;171;p7"/>
          <p:cNvCxnSpPr>
            <a:stCxn id="168" idx="1"/>
          </p:cNvCxnSpPr>
          <p:nvPr/>
        </p:nvCxnSpPr>
        <p:spPr>
          <a:xfrm flipH="1" rot="10800000">
            <a:off x="119590" y="4625284"/>
            <a:ext cx="9117900" cy="37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72" name="Google Shape;172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143988" y="-117450"/>
            <a:ext cx="295275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143988" y="4441825"/>
            <a:ext cx="295275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77686" y="4662475"/>
            <a:ext cx="5317875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5325" y="585550"/>
            <a:ext cx="4853200" cy="36399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4"/>
          <p:cNvSpPr txBox="1"/>
          <p:nvPr>
            <p:ph type="title"/>
          </p:nvPr>
        </p:nvSpPr>
        <p:spPr>
          <a:xfrm>
            <a:off x="311700" y="13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en" sz="3400"/>
              <a:t>QR CODE </a:t>
            </a:r>
            <a:endParaRPr b="1" sz="3400"/>
          </a:p>
        </p:txBody>
      </p:sp>
      <p:pic>
        <p:nvPicPr>
          <p:cNvPr id="181" name="Google Shape;18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72100" y="152400"/>
            <a:ext cx="4838702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About the Problem Statement</a:t>
            </a:r>
            <a:endParaRPr/>
          </a:p>
        </p:txBody>
      </p:sp>
      <p:sp>
        <p:nvSpPr>
          <p:cNvPr id="70" name="Google Shape;70;p2"/>
          <p:cNvSpPr txBox="1"/>
          <p:nvPr>
            <p:ph idx="1" type="body"/>
          </p:nvPr>
        </p:nvSpPr>
        <p:spPr>
          <a:xfrm>
            <a:off x="311700" y="154477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Nowadays, being able to use our own handwriting on the computer is important.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But the current way of doing this through font creation websites is not easy. 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These websites make us put in each letter one by one, which takes a lot of time and effort. 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This makes it hard for people to add their special touch to their digital writing.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83da541fe9_0_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Origin of the Problem Statement</a:t>
            </a:r>
            <a:endParaRPr/>
          </a:p>
        </p:txBody>
      </p:sp>
      <p:sp>
        <p:nvSpPr>
          <p:cNvPr id="76" name="Google Shape;76;g283da541fe9_0_3"/>
          <p:cNvSpPr txBox="1"/>
          <p:nvPr>
            <p:ph idx="1" type="body"/>
          </p:nvPr>
        </p:nvSpPr>
        <p:spPr>
          <a:xfrm>
            <a:off x="311700" y="15450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Students have a tons of assignments and tasks to do on </a:t>
            </a:r>
            <a:r>
              <a:rPr lang="en"/>
              <a:t>daily</a:t>
            </a:r>
            <a:r>
              <a:rPr lang="en"/>
              <a:t> basis which is </a:t>
            </a:r>
            <a:r>
              <a:rPr lang="en"/>
              <a:t>highly</a:t>
            </a:r>
            <a:r>
              <a:rPr lang="en"/>
              <a:t> </a:t>
            </a:r>
            <a:r>
              <a:rPr lang="en"/>
              <a:t>tiring</a:t>
            </a:r>
            <a:r>
              <a:rPr lang="en"/>
              <a:t> work.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They don't have much time to spend on their skills leads to inadequate learners.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And if they use online </a:t>
            </a:r>
            <a:r>
              <a:rPr lang="en"/>
              <a:t>websites</a:t>
            </a:r>
            <a:r>
              <a:rPr lang="en"/>
              <a:t> they can't make their digital work feel like it's really from them.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 need a simpler and faster way for students to use their handwriting in their digital work.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800000">
            <a:off x="0" y="769050"/>
            <a:ext cx="9152675" cy="4374450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3"/>
          <p:cNvSpPr txBox="1"/>
          <p:nvPr>
            <p:ph type="title"/>
          </p:nvPr>
        </p:nvSpPr>
        <p:spPr>
          <a:xfrm>
            <a:off x="311700" y="118375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3000"/>
              <a:buNone/>
            </a:pPr>
            <a:r>
              <a:rPr b="1"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Scope of the Project :-</a:t>
            </a:r>
            <a:endParaRPr sz="46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3" name="Google Shape;83;p3"/>
          <p:cNvSpPr txBox="1"/>
          <p:nvPr/>
        </p:nvSpPr>
        <p:spPr>
          <a:xfrm>
            <a:off x="251475" y="1501875"/>
            <a:ext cx="8120700" cy="275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9250" lvl="0" marL="457200" marR="0" rtl="0" algn="just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Consolas"/>
              <a:buChar char="●"/>
            </a:pPr>
            <a:r>
              <a:rPr lang="en" sz="19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Eliminating the manual input of individual letters, with a focus on aiding students in doing assignments efficiently.</a:t>
            </a:r>
            <a:endParaRPr sz="19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3492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Consolas"/>
              <a:buChar char="●"/>
            </a:pPr>
            <a:r>
              <a:rPr lang="en" sz="19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Prioritize user experience, performance optimization, and scalability in system design.</a:t>
            </a:r>
            <a:endParaRPr sz="19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3492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Consolas"/>
              <a:buChar char="●"/>
            </a:pPr>
            <a:r>
              <a:rPr lang="en" sz="19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Also, consider applications for official government documents, ensuring compliance with relevant standards and regulations.</a:t>
            </a:r>
            <a:endParaRPr sz="19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4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System Architecture/ Methodology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g283da541fe9_0_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g283da541fe9_0_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82875" y="583000"/>
            <a:ext cx="3977501" cy="3977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g283da541fe9_0_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64625" y="1581200"/>
            <a:ext cx="1807375" cy="132525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g283da541fe9_0_40"/>
          <p:cNvSpPr txBox="1"/>
          <p:nvPr>
            <p:ph type="title"/>
          </p:nvPr>
        </p:nvSpPr>
        <p:spPr>
          <a:xfrm>
            <a:off x="5456775" y="-465662"/>
            <a:ext cx="3394800" cy="152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2400"/>
              <a:buNone/>
            </a:pPr>
            <a:r>
              <a:rPr b="1" lang="en" sz="2500" cap="small">
                <a:solidFill>
                  <a:srgbClr val="000000"/>
                </a:solidFill>
              </a:rPr>
              <a:t>-Data Acquisition</a:t>
            </a:r>
            <a:endParaRPr sz="3300"/>
          </a:p>
        </p:txBody>
      </p:sp>
      <p:sp>
        <p:nvSpPr>
          <p:cNvPr id="97" name="Google Shape;97;g283da541fe9_0_40"/>
          <p:cNvSpPr txBox="1"/>
          <p:nvPr>
            <p:ph idx="1" type="body"/>
          </p:nvPr>
        </p:nvSpPr>
        <p:spPr>
          <a:xfrm>
            <a:off x="5456775" y="1213613"/>
            <a:ext cx="31413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300"/>
              <a:t>For the Initial training of the recognizing model we have taken the dataset from kaggle repository , the name of this dataset is IAM Handwriting Database 3.0.</a:t>
            </a:r>
            <a:br>
              <a:rPr lang="en" sz="1300"/>
            </a:br>
            <a:r>
              <a:rPr lang="en" sz="1500"/>
              <a:t>-</a:t>
            </a:r>
            <a:r>
              <a:rPr lang="en" sz="1100"/>
              <a:t>Over 650 people contributed their handwriting</a:t>
            </a:r>
            <a:endParaRPr sz="1100"/>
          </a:p>
          <a:p>
            <a:pPr indent="0" lvl="0" marL="0" rtl="0" algn="just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100"/>
              <a:t>-Over 1500 scanned documents containing the handwriting </a:t>
            </a:r>
            <a:endParaRPr sz="1100"/>
          </a:p>
          <a:p>
            <a:pPr indent="0" lvl="0" marL="0" rtl="0" algn="just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100"/>
              <a:t>-115'320 isolated and labeled words</a:t>
            </a:r>
            <a:endParaRPr sz="1100"/>
          </a:p>
          <a:p>
            <a:pPr indent="0" lvl="0" marL="0" rtl="0" algn="just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300"/>
          </a:p>
          <a:p>
            <a:pPr indent="0" lvl="0" marL="0" rtl="0" algn="just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</a:pPr>
            <a:r>
              <a:t/>
            </a:r>
            <a:endParaRPr sz="1300"/>
          </a:p>
        </p:txBody>
      </p:sp>
      <p:sp>
        <p:nvSpPr>
          <p:cNvPr id="98" name="Google Shape;98;g283da541fe9_0_40"/>
          <p:cNvSpPr txBox="1"/>
          <p:nvPr>
            <p:ph type="title"/>
          </p:nvPr>
        </p:nvSpPr>
        <p:spPr>
          <a:xfrm>
            <a:off x="2034975" y="2637413"/>
            <a:ext cx="3394800" cy="152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2400"/>
              <a:buNone/>
            </a:pPr>
            <a:r>
              <a:rPr b="1" lang="en" sz="2500" cap="small">
                <a:solidFill>
                  <a:srgbClr val="000000"/>
                </a:solidFill>
              </a:rPr>
              <a:t>iam dataset</a:t>
            </a:r>
            <a:endParaRPr sz="33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g283da541fe9_0_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253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g283da541fe9_0_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98300" y="692825"/>
            <a:ext cx="3686775" cy="3787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g283da541fe9_0_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2050" y="1426400"/>
            <a:ext cx="800100" cy="305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g283da541fe9_0_58"/>
          <p:cNvPicPr preferRelativeResize="0"/>
          <p:nvPr/>
        </p:nvPicPr>
        <p:blipFill rotWithShape="1">
          <a:blip r:embed="rId6">
            <a:alphaModFix/>
          </a:blip>
          <a:srcRect b="0" l="0" r="0" t="17122"/>
          <a:stretch/>
        </p:blipFill>
        <p:spPr>
          <a:xfrm>
            <a:off x="2879075" y="1760675"/>
            <a:ext cx="3925226" cy="20043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g283da541fe9_0_58"/>
          <p:cNvSpPr txBox="1"/>
          <p:nvPr>
            <p:ph type="title"/>
          </p:nvPr>
        </p:nvSpPr>
        <p:spPr>
          <a:xfrm>
            <a:off x="3144288" y="-12"/>
            <a:ext cx="3394800" cy="152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2400"/>
              <a:buNone/>
            </a:pPr>
            <a:r>
              <a:rPr b="1" lang="en" sz="2500" cap="small">
                <a:solidFill>
                  <a:srgbClr val="000000"/>
                </a:solidFill>
              </a:rPr>
              <a:t>-Data Preprocessing</a:t>
            </a:r>
            <a:endParaRPr sz="33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FC5E8"/>
        </a:solid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5"/>
          <p:cNvSpPr txBox="1"/>
          <p:nvPr>
            <p:ph type="title"/>
          </p:nvPr>
        </p:nvSpPr>
        <p:spPr>
          <a:xfrm>
            <a:off x="311700" y="15125"/>
            <a:ext cx="3394800" cy="152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2400"/>
              <a:buNone/>
            </a:pPr>
            <a:r>
              <a:rPr b="1" lang="en" sz="2500" cap="small">
                <a:solidFill>
                  <a:srgbClr val="000000"/>
                </a:solidFill>
              </a:rPr>
              <a:t>-Handwriting Recognition Model</a:t>
            </a:r>
            <a:endParaRPr sz="3300"/>
          </a:p>
        </p:txBody>
      </p:sp>
      <p:sp>
        <p:nvSpPr>
          <p:cNvPr id="113" name="Google Shape;113;p5"/>
          <p:cNvSpPr txBox="1"/>
          <p:nvPr>
            <p:ph idx="1" type="body"/>
          </p:nvPr>
        </p:nvSpPr>
        <p:spPr>
          <a:xfrm>
            <a:off x="311700" y="1618200"/>
            <a:ext cx="31413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</a:pPr>
            <a:r>
              <a:rPr lang="en" sz="1300"/>
              <a:t>Using the Cnn model with the segmentation words techniques we are able to make the </a:t>
            </a:r>
            <a:r>
              <a:rPr lang="en" sz="1300"/>
              <a:t>recognize</a:t>
            </a:r>
            <a:r>
              <a:rPr lang="en" sz="1300"/>
              <a:t> the words from handwriting to the text.</a:t>
            </a:r>
            <a:endParaRPr sz="13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</a:pPr>
            <a:r>
              <a:rPr lang="en" sz="1300"/>
              <a:t>We also use the google recognizer library which inherits all the </a:t>
            </a:r>
            <a:r>
              <a:rPr lang="en" sz="1300"/>
              <a:t>techniques</a:t>
            </a:r>
            <a:r>
              <a:rPr lang="en" sz="1300"/>
              <a:t> itself and can do the same thing </a:t>
            </a:r>
            <a:r>
              <a:rPr lang="en" sz="1300"/>
              <a:t>mentioned</a:t>
            </a:r>
            <a:r>
              <a:rPr lang="en" sz="1300"/>
              <a:t> above.</a:t>
            </a:r>
            <a:endParaRPr sz="1300"/>
          </a:p>
        </p:txBody>
      </p:sp>
      <p:pic>
        <p:nvPicPr>
          <p:cNvPr descr="Open Chromebook laptop computer" id="114" name="Google Shape;114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52975" y="697325"/>
            <a:ext cx="5591976" cy="33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13625" y="1068425"/>
            <a:ext cx="3998201" cy="2073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06666"/>
        </a:soli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83da541fe9_0_68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 making another segmentation algorithm in order to extract each </a:t>
            </a:r>
            <a:r>
              <a:rPr lang="en"/>
              <a:t>character then classifying them , by making this we are comparing an array of handwriting character 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Then we can just map the array to the original alphabet. </a:t>
            </a:r>
            <a:endParaRPr/>
          </a:p>
        </p:txBody>
      </p:sp>
      <p:sp>
        <p:nvSpPr>
          <p:cNvPr id="121" name="Google Shape;121;g283da541fe9_0_68"/>
          <p:cNvSpPr txBox="1"/>
          <p:nvPr>
            <p:ph type="title"/>
          </p:nvPr>
        </p:nvSpPr>
        <p:spPr>
          <a:xfrm>
            <a:off x="114950" y="-396637"/>
            <a:ext cx="3394800" cy="152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2400"/>
              <a:buNone/>
            </a:pPr>
            <a:r>
              <a:rPr b="1" lang="en" sz="2500" cap="small">
                <a:solidFill>
                  <a:srgbClr val="000000"/>
                </a:solidFill>
              </a:rPr>
              <a:t>-Mapping Technique</a:t>
            </a:r>
            <a:endParaRPr sz="3300"/>
          </a:p>
        </p:txBody>
      </p:sp>
      <p:sp>
        <p:nvSpPr>
          <p:cNvPr id="122" name="Google Shape;122;g283da541fe9_0_68"/>
          <p:cNvSpPr/>
          <p:nvPr/>
        </p:nvSpPr>
        <p:spPr>
          <a:xfrm>
            <a:off x="4817725" y="2934050"/>
            <a:ext cx="2557800" cy="1659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123" name="Google Shape;123;g283da541fe9_0_68"/>
          <p:cNvPicPr preferRelativeResize="0"/>
          <p:nvPr/>
        </p:nvPicPr>
        <p:blipFill rotWithShape="1">
          <a:blip r:embed="rId3">
            <a:alphaModFix/>
          </a:blip>
          <a:srcRect b="11855" l="0" r="0" t="0"/>
          <a:stretch/>
        </p:blipFill>
        <p:spPr>
          <a:xfrm>
            <a:off x="4802550" y="2909400"/>
            <a:ext cx="2557675" cy="1659601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g283da541fe9_0_68"/>
          <p:cNvSpPr/>
          <p:nvPr/>
        </p:nvSpPr>
        <p:spPr>
          <a:xfrm>
            <a:off x="3188800" y="242200"/>
            <a:ext cx="2614800" cy="1422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125" name="Google Shape;125;g283da541fe9_0_68"/>
          <p:cNvPicPr preferRelativeResize="0"/>
          <p:nvPr/>
        </p:nvPicPr>
        <p:blipFill rotWithShape="1">
          <a:blip r:embed="rId4">
            <a:alphaModFix/>
          </a:blip>
          <a:srcRect b="43243" l="0" r="24975" t="15956"/>
          <a:stretch/>
        </p:blipFill>
        <p:spPr>
          <a:xfrm>
            <a:off x="3187647" y="256000"/>
            <a:ext cx="2614800" cy="1422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26" name="Google Shape;126;g283da541fe9_0_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05125" y="256000"/>
            <a:ext cx="1381125" cy="204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g283da541fe9_0_6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05125" y="2244550"/>
            <a:ext cx="1381125" cy="4000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8" name="Google Shape;128;g283da541fe9_0_68"/>
          <p:cNvCxnSpPr/>
          <p:nvPr/>
        </p:nvCxnSpPr>
        <p:spPr>
          <a:xfrm>
            <a:off x="7619487" y="2168350"/>
            <a:ext cx="0" cy="40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9" name="Google Shape;129;g283da541fe9_0_68"/>
          <p:cNvSpPr/>
          <p:nvPr/>
        </p:nvSpPr>
        <p:spPr>
          <a:xfrm>
            <a:off x="5860338" y="932425"/>
            <a:ext cx="1086900" cy="400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30" name="Google Shape;130;g283da541fe9_0_68"/>
          <p:cNvSpPr/>
          <p:nvPr/>
        </p:nvSpPr>
        <p:spPr>
          <a:xfrm>
            <a:off x="7530350" y="2589750"/>
            <a:ext cx="855900" cy="1007700"/>
          </a:xfrm>
          <a:prstGeom prst="curvedLeftArrow">
            <a:avLst>
              <a:gd fmla="val 25000" name="adj1"/>
              <a:gd fmla="val 50000" name="adj2"/>
              <a:gd fmla="val 2500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31" name="Google Shape;131;g283da541fe9_0_68"/>
          <p:cNvSpPr/>
          <p:nvPr/>
        </p:nvSpPr>
        <p:spPr>
          <a:xfrm>
            <a:off x="3295475" y="456450"/>
            <a:ext cx="1381200" cy="109050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CAFFFE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